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56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9" r:id="rId12"/>
    <p:sldId id="261" r:id="rId13"/>
  </p:sldIdLst>
  <p:sldSz cx="18288000" cy="10287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3B48"/>
    <a:srgbClr val="FCD146"/>
    <a:srgbClr val="8C5A6A"/>
    <a:srgbClr val="D4B7C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831" autoAdjust="0"/>
  </p:normalViewPr>
  <p:slideViewPr>
    <p:cSldViewPr>
      <p:cViewPr varScale="1">
        <p:scale>
          <a:sx n="73" d="100"/>
          <a:sy n="73" d="100"/>
        </p:scale>
        <p:origin x="55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F8B7B-2C04-4397-A35C-02C0550F74A8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A42F3-31E5-4FD0-B595-5D67B9C44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6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A42F3-31E5-4FD0-B595-5D67B9C44D3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49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AA42F3-31E5-4FD0-B595-5D67B9C44D3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5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200" err="1">
                <a:solidFill>
                  <a:srgbClr val="000000"/>
                </a:solidFill>
                <a:latin typeface="Marta" panose="02000503060000020003" charset="0"/>
              </a:rPr>
              <a:t>Под словом алоко подразумеваются бананы плантан (плантэйн), но не те, что мы привыкли кушать как фрукты, а это своего типа специальный банан-овощ, который можно жарить, парить, варить.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120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EAAA42F3-31E5-4FD0-B595-5D67B9C44D3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903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algn="just">
              <a:lnSpc>
                <a:spcPts val="4900"/>
              </a:lnSpc>
            </a:pPr>
            <a:r>
              <a:rPr lang="en-US" sz="1200" err="1">
                <a:solidFill>
                  <a:srgbClr val="000000"/>
                </a:solidFill>
                <a:latin typeface="Marta" panose="02000503060000020003" charset="0"/>
              </a:rPr>
              <a:t>Алоко - простое, но вкусное блюдо готовят из спелых плантанов, которые жарят на пальмовом масле и подают как гарнир, так и основное блюдо.</a:t>
            </a:r>
          </a:p>
          <a:p>
            <a:pPr algn="just">
              <a:lnSpc>
                <a:spcPts val="4900"/>
              </a:lnSpc>
            </a:pPr>
            <a:r>
              <a:rPr lang="en-US" sz="1200" err="1">
                <a:solidFill>
                  <a:srgbClr val="000000"/>
                </a:solidFill>
                <a:latin typeface="Marta" panose="02000503060000020003" charset="0"/>
              </a:rPr>
              <a:t>Предлагаем вам приготовить его вместе с нами. Итак, начинаем.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EAAA42F3-31E5-4FD0-B595-5D67B9C44D3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8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:p159="http://schemas.microsoft.com/office/powerpoint/2015/09/main" xmlns:p15="http://schemas.microsoft.com/office/powerpoint/2012/main" xmlns:a14="http://schemas.microsoft.com/office/drawing/2010/main" xmlns=""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:p159="http://schemas.microsoft.com/office/powerpoint/2015/09/main" xmlns:p15="http://schemas.microsoft.com/office/powerpoint/2012/main" xmlns:a14="http://schemas.microsoft.com/office/drawing/2010/main" xmlns=""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:p159="http://schemas.microsoft.com/office/powerpoint/2015/09/main" xmlns:p15="http://schemas.microsoft.com/office/powerpoint/2012/main" xmlns:a14="http://schemas.microsoft.com/office/drawing/2010/main" xmlns="">
      <p:transition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tags" Target="../tags/tag51.xml"/><Relationship Id="rId7" Type="http://schemas.openxmlformats.org/officeDocument/2006/relationships/image" Target="../media/image1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53.xml"/><Relationship Id="rId10" Type="http://schemas.openxmlformats.org/officeDocument/2006/relationships/image" Target="../media/image46.png"/><Relationship Id="rId4" Type="http://schemas.openxmlformats.org/officeDocument/2006/relationships/tags" Target="../tags/tag52.xml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29.png"/><Relationship Id="rId3" Type="http://schemas.openxmlformats.org/officeDocument/2006/relationships/tags" Target="../tags/tag56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sv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13.png"/><Relationship Id="rId5" Type="http://schemas.openxmlformats.org/officeDocument/2006/relationships/tags" Target="../tags/tag58.xml"/><Relationship Id="rId10" Type="http://schemas.openxmlformats.org/officeDocument/2006/relationships/image" Target="../media/image50.svg"/><Relationship Id="rId4" Type="http://schemas.openxmlformats.org/officeDocument/2006/relationships/tags" Target="../tags/tag57.xml"/><Relationship Id="rId9" Type="http://schemas.openxmlformats.org/officeDocument/2006/relationships/image" Target="../media/image49.png"/><Relationship Id="rId1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hyperlink" Target="https://ru.wikipedia.org/wiki/%D0%91%D0%B0%D0%BD%D0%B0%D0%BD#%D0%91%D0%BB%D1%8E%D0%B4%D0%B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12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8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tags" Target="../tags/tag9.xml"/><Relationship Id="rId11" Type="http://schemas.openxmlformats.org/officeDocument/2006/relationships/image" Target="../media/image17.png"/><Relationship Id="rId5" Type="http://schemas.openxmlformats.org/officeDocument/2006/relationships/tags" Target="../tags/tag8.xml"/><Relationship Id="rId10" Type="http://schemas.openxmlformats.org/officeDocument/2006/relationships/image" Target="../media/image16.jpe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12.xml"/><Relationship Id="rId7" Type="http://schemas.openxmlformats.org/officeDocument/2006/relationships/notesSlide" Target="../notesSlides/notesSlide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14.xml"/><Relationship Id="rId10" Type="http://schemas.openxmlformats.org/officeDocument/2006/relationships/image" Target="../media/image21.svg"/><Relationship Id="rId4" Type="http://schemas.openxmlformats.org/officeDocument/2006/relationships/tags" Target="../tags/tag13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23.jpeg"/><Relationship Id="rId17" Type="http://schemas.openxmlformats.org/officeDocument/2006/relationships/image" Target="../media/image28.svg"/><Relationship Id="rId2" Type="http://schemas.openxmlformats.org/officeDocument/2006/relationships/tags" Target="../tags/tag1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22.xml"/><Relationship Id="rId15" Type="http://schemas.openxmlformats.org/officeDocument/2006/relationships/image" Target="../media/image26.jpe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0.sv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sv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13.png"/><Relationship Id="rId5" Type="http://schemas.openxmlformats.org/officeDocument/2006/relationships/tags" Target="../tags/tag34.xml"/><Relationship Id="rId10" Type="http://schemas.openxmlformats.org/officeDocument/2006/relationships/image" Target="../media/image34.jpeg"/><Relationship Id="rId4" Type="http://schemas.openxmlformats.org/officeDocument/2006/relationships/tags" Target="../tags/tag33.xml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sv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38.png"/><Relationship Id="rId5" Type="http://schemas.openxmlformats.org/officeDocument/2006/relationships/tags" Target="../tags/tag40.xml"/><Relationship Id="rId10" Type="http://schemas.openxmlformats.org/officeDocument/2006/relationships/image" Target="../media/image37.jpeg"/><Relationship Id="rId4" Type="http://schemas.openxmlformats.org/officeDocument/2006/relationships/tags" Target="../tags/tag39.xml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4.jpe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43.sv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42.png"/><Relationship Id="rId5" Type="http://schemas.openxmlformats.org/officeDocument/2006/relationships/tags" Target="../tags/tag46.xml"/><Relationship Id="rId10" Type="http://schemas.openxmlformats.org/officeDocument/2006/relationships/image" Target="../media/image41.jpeg"/><Relationship Id="rId4" Type="http://schemas.openxmlformats.org/officeDocument/2006/relationships/tags" Target="../tags/tag45.xml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DE3D5C4F-CBAB-4527-8940-4195D59A1388}"/>
              </a:ext>
            </a:extLst>
          </p:cNvPr>
          <p:cNvSpPr/>
          <p:nvPr/>
        </p:nvSpPr>
        <p:spPr>
          <a:xfrm>
            <a:off x="-4" y="-3169045"/>
            <a:ext cx="18288000" cy="13772721"/>
          </a:xfrm>
          <a:custGeom>
            <a:avLst/>
            <a:gdLst/>
            <a:ahLst/>
            <a:cxnLst/>
            <a:rect l="l" t="t" r="r" b="b"/>
            <a:pathLst>
              <a:path w="22217883" h="19801688">
                <a:moveTo>
                  <a:pt x="0" y="0"/>
                </a:moveTo>
                <a:lnTo>
                  <a:pt x="22217883" y="0"/>
                </a:lnTo>
                <a:lnTo>
                  <a:pt x="22217883" y="19801688"/>
                </a:lnTo>
                <a:lnTo>
                  <a:pt x="0" y="19801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4166" t="21582" r="-7323" b="-65357"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05800" y="6093419"/>
            <a:ext cx="8928035" cy="1944539"/>
          </a:xfrm>
          <a:prstGeom prst="roundRect">
            <a:avLst/>
          </a:prstGeom>
          <a:solidFill>
            <a:srgbClr val="8C5A6A">
              <a:alpha val="64000"/>
            </a:srgbClr>
          </a:solidFill>
        </p:spPr>
        <p:txBody>
          <a:bodyPr>
            <a:normAutofit lnSpcReduction="10000"/>
          </a:bodyPr>
          <a:lstStyle/>
          <a:p>
            <a:pPr algn="r"/>
            <a:r>
              <a:rPr lang="ru-RU" sz="2700" b="1">
                <a:solidFill>
                  <a:schemeClr val="bg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Работу выполнили: </a:t>
            </a:r>
            <a:r>
              <a:rPr lang="ru-RU" sz="2700">
                <a:solidFill>
                  <a:schemeClr val="bg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Карпова Станислава Александровна, Котляр Нина Сергеевна.</a:t>
            </a:r>
          </a:p>
          <a:p>
            <a:pPr algn="r"/>
            <a:r>
              <a:rPr lang="ru-RU" sz="2700" b="1">
                <a:solidFill>
                  <a:schemeClr val="bg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Руководители проекта: </a:t>
            </a:r>
            <a:r>
              <a:rPr lang="ru-RU" sz="2700">
                <a:solidFill>
                  <a:schemeClr val="bg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Топалова Светлана Ивановна, Ковалева Дария Кирилловна</a:t>
            </a:r>
            <a:r>
              <a:rPr lang="ru-RU" sz="2700">
                <a:latin typeface="Sitka Heading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E97DA-F695-4E50-9A18-4CB30C93534E}"/>
              </a:ext>
            </a:extLst>
          </p:cNvPr>
          <p:cNvSpPr txBox="1"/>
          <p:nvPr/>
        </p:nvSpPr>
        <p:spPr>
          <a:xfrm>
            <a:off x="1913345" y="803880"/>
            <a:ext cx="144613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700">
                <a:latin typeface="Marta" panose="02000503060000020003" charset="0"/>
                <a:cs typeface="Times New Roman" panose="02020603050405020304" pitchFamily="18" charset="0"/>
              </a:rPr>
              <a:t>Сетевой проект </a:t>
            </a:r>
            <a:r>
              <a:rPr lang="ru-RU" sz="2700" b="1">
                <a:latin typeface="Marta" panose="02000503060000020003" charset="0"/>
                <a:cs typeface="Times New Roman" panose="02020603050405020304" pitchFamily="18" charset="0"/>
              </a:rPr>
              <a:t>«Кулинарное путешествие: с миру по рецепту»</a:t>
            </a:r>
          </a:p>
          <a:p>
            <a:pPr algn="ctr"/>
            <a:r>
              <a:rPr lang="ru-RU" sz="2700">
                <a:latin typeface="Marta" panose="02000503060000020003" charset="0"/>
                <a:cs typeface="Times New Roman" panose="02020603050405020304" pitchFamily="18" charset="0"/>
              </a:rPr>
              <a:t>в рамках конкурса сетевых проектов </a:t>
            </a:r>
            <a:r>
              <a:rPr lang="ru-RU" sz="2700" b="1">
                <a:latin typeface="Marta" panose="02000503060000020003" charset="0"/>
                <a:cs typeface="Times New Roman" panose="02020603050405020304" pitchFamily="18" charset="0"/>
              </a:rPr>
              <a:t>«Обучаясь – творим» </a:t>
            </a:r>
            <a:r>
              <a:rPr lang="ru-RU" sz="2700">
                <a:latin typeface="Marta" panose="02000503060000020003" charset="0"/>
                <a:cs typeface="Times New Roman" panose="02020603050405020304" pitchFamily="18" charset="0"/>
              </a:rPr>
              <a:t>среди общеобразовательных школ при загранучреждениях МИД России в 2023-2024 учебном году в номинации</a:t>
            </a:r>
          </a:p>
          <a:p>
            <a:pPr algn="ctr"/>
            <a:r>
              <a:rPr lang="ru-RU" sz="3600" b="1">
                <a:latin typeface="Marta" panose="02000503060000020003" charset="0"/>
                <a:cs typeface="Times New Roman" panose="02020603050405020304" pitchFamily="18" charset="0"/>
              </a:rPr>
              <a:t>«И опыт, сын ошибок трудных…»</a:t>
            </a:r>
          </a:p>
          <a:p>
            <a:pPr algn="ctr"/>
            <a:endParaRPr lang="ru-RU" sz="2700">
              <a:latin typeface="Marta" panose="02000503060000020003" charset="0"/>
              <a:cs typeface="Times New Roman" panose="02020603050405020304" pitchFamily="18" charset="0"/>
            </a:endParaRPr>
          </a:p>
          <a:p>
            <a:pPr algn="ctr"/>
            <a:r>
              <a:rPr lang="ru-RU" sz="2700">
                <a:latin typeface="Marta" panose="02000503060000020003" charset="0"/>
                <a:cs typeface="Times New Roman" panose="02020603050405020304" pitchFamily="18" charset="0"/>
              </a:rPr>
              <a:t>Школа при Посольстве России в Гвинее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390108D-4280-4486-9FF1-88B71D41B7F5}"/>
              </a:ext>
            </a:extLst>
          </p:cNvPr>
          <p:cNvSpPr txBox="1"/>
          <p:nvPr/>
        </p:nvSpPr>
        <p:spPr>
          <a:xfrm>
            <a:off x="6923184" y="9428699"/>
            <a:ext cx="4441623" cy="899424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>
                <a:latin typeface="Marta" panose="02000503060000020003" charset="0"/>
                <a:cs typeface="Times New Roman" panose="02020603050405020304" pitchFamily="18" charset="0"/>
              </a:rPr>
              <a:t>г. </a:t>
            </a:r>
            <a:r>
              <a:rPr lang="ru-RU" sz="2700" dirty="0">
                <a:latin typeface="Marta" panose="02000503060000020003" charset="0"/>
                <a:cs typeface="Times New Roman" panose="02020603050405020304" pitchFamily="18" charset="0"/>
              </a:rPr>
              <a:t>Конакри, 2024 г.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2C40782C-E8FC-44A7-A326-23380352D4FD}"/>
              </a:ext>
            </a:extLst>
          </p:cNvPr>
          <p:cNvSpPr txBox="1"/>
          <p:nvPr/>
        </p:nvSpPr>
        <p:spPr>
          <a:xfrm>
            <a:off x="4347147" y="4506120"/>
            <a:ext cx="9593699" cy="1182239"/>
          </a:xfrm>
          <a:prstGeom prst="roundRect">
            <a:avLst/>
          </a:prstGeom>
          <a:noFill/>
        </p:spPr>
        <p:txBody>
          <a:bodyPr vert="horz" lIns="137160" tIns="68580" rIns="137160" bIns="6858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>
                <a:solidFill>
                  <a:srgbClr val="6B3B48"/>
                </a:solidFill>
                <a:latin typeface="Bahnschrift" panose="020B0502040204020203" pitchFamily="34" charset="0"/>
                <a:ea typeface="Yu Gothic UI Semibold" panose="020B0700000000000000" pitchFamily="34" charset="-128"/>
                <a:cs typeface="Times New Roman" panose="02020603050405020304" pitchFamily="18" charset="0"/>
              </a:rPr>
              <a:t>«Африканская картошка»</a:t>
            </a:r>
          </a:p>
        </p:txBody>
      </p:sp>
      <p:pic>
        <p:nvPicPr>
          <p:cNvPr id="4" name="Mapa - Topic — African Sunrise (www.lightaudio.ru)">
            <a:hlinkClick r:id="" action="ppaction://media"/>
            <a:extLst>
              <a:ext uri="{FF2B5EF4-FFF2-40B4-BE49-F238E27FC236}">
                <a16:creationId xmlns:a16="http://schemas.microsoft.com/office/drawing/2014/main" id="{B3CEECF0-91F7-418B-850A-B3D26B682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9455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:p159="http://schemas.microsoft.com/office/powerpoint/2015/09/main" xmlns:p15="http://schemas.microsoft.com/office/powerpoint/2012/main" xmlns:a14="http://schemas.microsoft.com/office/drawing/2010/main"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1" y="-1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22217883" h="19801688">
                <a:moveTo>
                  <a:pt x="0" y="0"/>
                </a:moveTo>
                <a:lnTo>
                  <a:pt x="22217883" y="0"/>
                </a:lnTo>
                <a:lnTo>
                  <a:pt x="22217883" y="19801688"/>
                </a:lnTo>
                <a:lnTo>
                  <a:pt x="0" y="198016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3001" t="-18148" r="-8488" b="-74344"/>
            </a:stretch>
          </a:blipFill>
        </p:spPr>
        <p:txBody>
          <a:bodyPr/>
          <a:lstStyle/>
          <a:p>
            <a:endParaRPr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5646280" y="2816680"/>
            <a:ext cx="6169959" cy="7580655"/>
            <a:chOff x="0" y="0"/>
            <a:chExt cx="8226612" cy="10107540"/>
          </a:xfrm>
        </p:grpSpPr>
        <p:sp>
          <p:nvSpPr>
            <p:cNvPr id="4" name="Freeform 4"/>
            <p:cNvSpPr/>
            <p:nvPr>
              <p:custDataLst>
                <p:tags r:id="rId4"/>
              </p:custDataLst>
            </p:nvPr>
          </p:nvSpPr>
          <p:spPr>
            <a:xfrm flipH="1">
              <a:off x="0" y="0"/>
              <a:ext cx="5701464" cy="10107540"/>
            </a:xfrm>
            <a:custGeom>
              <a:avLst/>
              <a:gdLst/>
              <a:ahLst/>
              <a:cxnLst/>
              <a:rect l="l" t="t" r="r" b="b"/>
              <a:pathLst>
                <a:path w="5701464" h="10107540">
                  <a:moveTo>
                    <a:pt x="5701464" y="0"/>
                  </a:moveTo>
                  <a:lnTo>
                    <a:pt x="0" y="0"/>
                  </a:lnTo>
                  <a:lnTo>
                    <a:pt x="0" y="10107540"/>
                  </a:lnTo>
                  <a:lnTo>
                    <a:pt x="5701464" y="10107540"/>
                  </a:lnTo>
                  <a:lnTo>
                    <a:pt x="5701464" y="0"/>
                  </a:lnTo>
                  <a:close/>
                </a:path>
              </a:pathLst>
            </a:custGeom>
            <a:blipFill>
              <a:blip r:embed="rId9"/>
              <a:stretch>
                <a:fillRect l="-59998" t="-29492" r="-80265" b="-51211"/>
              </a:stretch>
            </a:blipFill>
          </p:spPr>
          <p:txBody>
            <a:bodyPr/>
            <a:lstStyle/>
            <a:p>
              <a:endParaRPr/>
            </a:p>
          </p:txBody>
        </p:sp>
        <p:sp>
          <p:nvSpPr>
            <p:cNvPr id="5" name="Freeform 5"/>
            <p:cNvSpPr/>
            <p:nvPr>
              <p:custDataLst>
                <p:tags r:id="rId5"/>
              </p:custDataLst>
            </p:nvPr>
          </p:nvSpPr>
          <p:spPr>
            <a:xfrm>
              <a:off x="3562988" y="163044"/>
              <a:ext cx="4663624" cy="9944496"/>
            </a:xfrm>
            <a:custGeom>
              <a:avLst/>
              <a:gdLst/>
              <a:ahLst/>
              <a:cxnLst/>
              <a:rect l="l" t="t" r="r" b="b"/>
              <a:pathLst>
                <a:path w="4663624" h="9944496">
                  <a:moveTo>
                    <a:pt x="0" y="0"/>
                  </a:moveTo>
                  <a:lnTo>
                    <a:pt x="4663624" y="0"/>
                  </a:lnTo>
                  <a:lnTo>
                    <a:pt x="4663624" y="9944496"/>
                  </a:lnTo>
                  <a:lnTo>
                    <a:pt x="0" y="9944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8759" t="-9396" r="-36194"/>
              </a:stretch>
            </a:blipFill>
          </p:spPr>
          <p:txBody>
            <a:bodyPr/>
            <a:lstStyle/>
            <a:p>
              <a:endParaRPr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316233" y="559395"/>
            <a:ext cx="12830056" cy="7326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</a:pPr>
            <a:r>
              <a:rPr lang="en-US" sz="3200" err="1">
                <a:solidFill>
                  <a:srgbClr val="000000"/>
                </a:solidFill>
                <a:latin typeface="Marta Bold"/>
              </a:rPr>
              <a:t>Подаем бананы сразу же, пока они еще горячие и хрустящие!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3B5B07-036C-4281-9F58-7279BD0A426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15" y="1432361"/>
            <a:ext cx="9448892" cy="1762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B7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75D9C-BBC9-4A8A-9B01-50591D1E01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7272909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C6A82C-877E-4696-9FFE-C20429F9F3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44000" y="3989338"/>
            <a:ext cx="60421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>
                <a:solidFill>
                  <a:srgbClr val="6B3B48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«Африканскую картошку ты возьми себе в дорожку!»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2CD5EEB-99BD-45A3-BDBE-6FBA0D7709E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44000" y="800100"/>
            <a:ext cx="8153400" cy="783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1"/>
              </a:lnSpc>
            </a:pPr>
            <a:r>
              <a:rPr lang="ru-RU" sz="4600">
                <a:solidFill>
                  <a:srgbClr val="000000"/>
                </a:solidFill>
                <a:latin typeface="Marta Bold"/>
              </a:rPr>
              <a:t>Рекламный постер</a:t>
            </a:r>
            <a:endParaRPr lang="en-US" sz="4600">
              <a:solidFill>
                <a:srgbClr val="000000"/>
              </a:solidFill>
              <a:latin typeface="Marta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BDB3082-B1B5-49F1-8200-D4D2D40DE7C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186103" y="3091008"/>
            <a:ext cx="2709290" cy="4104984"/>
          </a:xfrm>
          <a:custGeom>
            <a:avLst/>
            <a:gdLst/>
            <a:ahLst/>
            <a:cxnLst/>
            <a:rect l="l" t="t" r="r" b="b"/>
            <a:pathLst>
              <a:path w="2715768" h="4114800">
                <a:moveTo>
                  <a:pt x="0" y="0"/>
                </a:moveTo>
                <a:lnTo>
                  <a:pt x="2715768" y="0"/>
                </a:lnTo>
                <a:lnTo>
                  <a:pt x="2715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6952745-1528-4BEB-BD6C-CF296D5E7AA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132497" y="7209931"/>
            <a:ext cx="2744708" cy="2583456"/>
          </a:xfrm>
          <a:custGeom>
            <a:avLst/>
            <a:gdLst/>
            <a:ahLst/>
            <a:cxnLst/>
            <a:rect l="l" t="t" r="r" b="b"/>
            <a:pathLst>
              <a:path w="2744708" h="2583456">
                <a:moveTo>
                  <a:pt x="0" y="0"/>
                </a:moveTo>
                <a:lnTo>
                  <a:pt x="2744708" y="0"/>
                </a:lnTo>
                <a:lnTo>
                  <a:pt x="2744708" y="2583456"/>
                </a:lnTo>
                <a:lnTo>
                  <a:pt x="0" y="2583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42A6FC26-DCD4-4D0F-AB09-CD7BEEC3AA7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2746936">
            <a:off x="-1408052" y="-1500448"/>
            <a:ext cx="3822796" cy="3000895"/>
          </a:xfrm>
          <a:custGeom>
            <a:avLst/>
            <a:gdLst/>
            <a:ahLst/>
            <a:cxnLst/>
            <a:rect l="l" t="t" r="r" b="b"/>
            <a:pathLst>
              <a:path w="3822796" h="3000895">
                <a:moveTo>
                  <a:pt x="0" y="0"/>
                </a:moveTo>
                <a:lnTo>
                  <a:pt x="3822796" y="0"/>
                </a:lnTo>
                <a:lnTo>
                  <a:pt x="3822796" y="3000895"/>
                </a:lnTo>
                <a:lnTo>
                  <a:pt x="0" y="3000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977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:p15="http://schemas.microsoft.com/office/powerpoint/2012/main" xmlns:a14="http://schemas.microsoft.com/office/drawing/2010/main" xmlns:p14="http://schemas.microsoft.com/office/powerpoint/2010/main"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423114" y="4229100"/>
            <a:ext cx="13441769" cy="3741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4900"/>
              </a:lnSpc>
              <a:buFont typeface="+mj-lt"/>
              <a:buAutoNum type="arabicPeriod"/>
            </a:pPr>
            <a:r>
              <a:rPr lang="en-US" sz="3500">
                <a:solidFill>
                  <a:schemeClr val="bg1"/>
                </a:solidFill>
                <a:latin typeface="Marta" panose="02000503060000020003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https://ru.wikipedia.org/wiki/%D0%91%D0%B0%D0%BD%D0%B0%D0%BD#%D0%91%D0%BB%D1%8E%D0%B4%D0%B0</a:t>
            </a:r>
            <a:endParaRPr lang="ru-RU" sz="3500">
              <a:solidFill>
                <a:schemeClr val="bg1"/>
              </a:solidFill>
              <a:latin typeface="Marta" panose="02000503060000020003" charset="0"/>
            </a:endParaRPr>
          </a:p>
          <a:p>
            <a:pPr marL="514350" indent="-514350" algn="just">
              <a:lnSpc>
                <a:spcPts val="4900"/>
              </a:lnSpc>
              <a:buFont typeface="+mj-lt"/>
              <a:buAutoNum type="arabicPeriod"/>
            </a:pPr>
            <a:r>
              <a:rPr lang="en-US" sz="3500">
                <a:solidFill>
                  <a:schemeClr val="bg1"/>
                </a:solidFill>
                <a:latin typeface="Marta" panose="02000503060000020003" charset="0"/>
              </a:rPr>
              <a:t>https://ru.frwiki.wiki/wiki/Alloco</a:t>
            </a:r>
          </a:p>
          <a:p>
            <a:pPr marL="514350" indent="-514350" algn="just">
              <a:lnSpc>
                <a:spcPts val="4900"/>
              </a:lnSpc>
              <a:buFont typeface="+mj-lt"/>
              <a:buAutoNum type="arabicPeriod"/>
            </a:pPr>
            <a:endParaRPr lang="ru-RU" sz="3500">
              <a:solidFill>
                <a:schemeClr val="bg1"/>
              </a:solidFill>
              <a:latin typeface="Marta" panose="02000503060000020003" charset="0"/>
            </a:endParaRPr>
          </a:p>
          <a:p>
            <a:pPr marL="514350" indent="-514350" algn="just">
              <a:lnSpc>
                <a:spcPts val="4900"/>
              </a:lnSpc>
              <a:buFont typeface="+mj-lt"/>
              <a:buAutoNum type="arabicPeriod"/>
            </a:pPr>
            <a:endParaRPr lang="ru-RU" sz="3500">
              <a:solidFill>
                <a:srgbClr val="000000"/>
              </a:solidFill>
              <a:latin typeface="Marta" panose="02000503060000020003" charset="0"/>
            </a:endParaRPr>
          </a:p>
          <a:p>
            <a:pPr algn="just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CBF85A5-8E63-4BF6-AF85-2B639F037C3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315959" y="6896100"/>
            <a:ext cx="3097848" cy="2557133"/>
          </a:xfrm>
          <a:custGeom>
            <a:avLst/>
            <a:gdLst/>
            <a:ahLst/>
            <a:cxnLst/>
            <a:rect l="l" t="t" r="r" b="b"/>
            <a:pathLst>
              <a:path w="3097848" h="2557133">
                <a:moveTo>
                  <a:pt x="0" y="0"/>
                </a:moveTo>
                <a:lnTo>
                  <a:pt x="3097848" y="0"/>
                </a:lnTo>
                <a:lnTo>
                  <a:pt x="3097848" y="2557133"/>
                </a:lnTo>
                <a:lnTo>
                  <a:pt x="0" y="255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1B4876-FB19-4002-A9E8-C07EFE2888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46455"/>
            <a:ext cx="15544951" cy="2740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 advClick="0" advTm="8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99A4B9-D3D5-4BA6-BC73-28F5AA78A3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06" y="528848"/>
            <a:ext cx="6442426" cy="27404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946452"/>
            <a:ext cx="7508900" cy="8394096"/>
          </a:xfrm>
          <a:custGeom>
            <a:avLst/>
            <a:gdLst/>
            <a:ahLst/>
            <a:cxnLst/>
            <a:rect l="l" t="t" r="r" b="b"/>
            <a:pathLst>
              <a:path w="7508900" h="8394096">
                <a:moveTo>
                  <a:pt x="0" y="0"/>
                </a:moveTo>
                <a:lnTo>
                  <a:pt x="7508900" y="0"/>
                </a:lnTo>
                <a:lnTo>
                  <a:pt x="7508900" y="8394096"/>
                </a:lnTo>
                <a:lnTo>
                  <a:pt x="0" y="8394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9039507" y="2775383"/>
            <a:ext cx="8132418" cy="1606152"/>
          </a:xfrm>
          <a:custGeom>
            <a:avLst/>
            <a:gdLst/>
            <a:ahLst/>
            <a:cxnLst/>
            <a:rect l="l" t="t" r="r" b="b"/>
            <a:pathLst>
              <a:path w="8132418" h="1606152">
                <a:moveTo>
                  <a:pt x="0" y="0"/>
                </a:moveTo>
                <a:lnTo>
                  <a:pt x="8132418" y="0"/>
                </a:lnTo>
                <a:lnTo>
                  <a:pt x="8132418" y="1606153"/>
                </a:lnTo>
                <a:lnTo>
                  <a:pt x="0" y="16061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5" name="Freeform 5"/>
          <p:cNvSpPr/>
          <p:nvPr/>
        </p:nvSpPr>
        <p:spPr>
          <a:xfrm rot="1336370">
            <a:off x="1288978" y="3306119"/>
            <a:ext cx="338219" cy="731285"/>
          </a:xfrm>
          <a:custGeom>
            <a:avLst/>
            <a:gdLst/>
            <a:ahLst/>
            <a:cxnLst/>
            <a:rect l="l" t="t" r="r" b="b"/>
            <a:pathLst>
              <a:path w="338219" h="731285">
                <a:moveTo>
                  <a:pt x="0" y="0"/>
                </a:moveTo>
                <a:lnTo>
                  <a:pt x="338219" y="0"/>
                </a:lnTo>
                <a:lnTo>
                  <a:pt x="338219" y="731285"/>
                </a:lnTo>
                <a:lnTo>
                  <a:pt x="0" y="731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952132" y="4927600"/>
            <a:ext cx="8307168" cy="433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000000"/>
                </a:solidFill>
                <a:latin typeface="Marta" panose="02000503060000020003" charset="0"/>
              </a:rPr>
              <a:t>Гвинея – страна, расположенная</a:t>
            </a:r>
            <a:endParaRPr lang="en-US" sz="3500">
              <a:solidFill>
                <a:srgbClr val="000000"/>
              </a:solidFill>
              <a:latin typeface="Marta" panose="02000503060000020003" charset="0"/>
            </a:endParaRP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Marta" panose="02000503060000020003" charset="0"/>
              </a:rPr>
              <a:t>в Западной Африке у побережья Атлантического океана, омывающего 300-километровую сильно изрезанную береговую линию. Площадь — 245 800 км². Население около 12,4 млн человек. Официальный язык — французский.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04B513D-19BD-4781-8DCA-49D3A0B9D112}"/>
              </a:ext>
            </a:extLst>
          </p:cNvPr>
          <p:cNvSpPr/>
          <p:nvPr/>
        </p:nvSpPr>
        <p:spPr>
          <a:xfrm>
            <a:off x="-1516273" y="6917667"/>
            <a:ext cx="4675415" cy="4681266"/>
          </a:xfrm>
          <a:custGeom>
            <a:avLst/>
            <a:gdLst/>
            <a:ahLst/>
            <a:cxnLst/>
            <a:rect l="l" t="t" r="r" b="b"/>
            <a:pathLst>
              <a:path w="3026827" h="3030615">
                <a:moveTo>
                  <a:pt x="0" y="0"/>
                </a:moveTo>
                <a:lnTo>
                  <a:pt x="3026827" y="0"/>
                </a:lnTo>
                <a:lnTo>
                  <a:pt x="3026827" y="3030615"/>
                </a:lnTo>
                <a:lnTo>
                  <a:pt x="0" y="3030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pic>
        <p:nvPicPr>
          <p:cNvPr id="8" name="Флаг">
            <a:hlinkClick r:id="" action="ppaction://media"/>
            <a:extLst>
              <a:ext uri="{FF2B5EF4-FFF2-40B4-BE49-F238E27FC236}">
                <a16:creationId xmlns:a16="http://schemas.microsoft.com/office/drawing/2014/main" id="{2EA6E14A-EAC0-44CC-903F-9D59AB53D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03959" y="0"/>
            <a:ext cx="19695917" cy="11078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:p159="http://schemas.microsoft.com/office/powerpoint/2015/09/main" xmlns:p15="http://schemas.microsoft.com/office/powerpoint/2012/main" xmlns:a14="http://schemas.microsoft.com/office/drawing/2010/main"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0" mute="1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10588752" y="0"/>
            <a:ext cx="7699248" cy="10287000"/>
          </a:xfrm>
          <a:custGeom>
            <a:avLst/>
            <a:gdLst/>
            <a:ahLst/>
            <a:cxnLst/>
            <a:rect l="l" t="t" r="r" b="b"/>
            <a:pathLst>
              <a:path w="7699248" h="10287000">
                <a:moveTo>
                  <a:pt x="0" y="0"/>
                </a:moveTo>
                <a:lnTo>
                  <a:pt x="7699248" y="0"/>
                </a:lnTo>
                <a:lnTo>
                  <a:pt x="76992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7395D7-766B-4FD1-8491-D4B3753DE4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0588752" cy="10287000"/>
          </a:xfrm>
          <a:prstGeom prst="rect">
            <a:avLst/>
          </a:prstGeom>
          <a:solidFill>
            <a:srgbClr val="D4B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EBEF4B83-C2D9-4512-8946-0C77060396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6496186">
            <a:off x="-1907279" y="2809891"/>
            <a:ext cx="3814556" cy="3590450"/>
          </a:xfrm>
          <a:custGeom>
            <a:avLst/>
            <a:gdLst/>
            <a:ahLst/>
            <a:cxnLst/>
            <a:rect l="l" t="t" r="r" b="b"/>
            <a:pathLst>
              <a:path w="2744708" h="2583456">
                <a:moveTo>
                  <a:pt x="0" y="0"/>
                </a:moveTo>
                <a:lnTo>
                  <a:pt x="2744708" y="0"/>
                </a:lnTo>
                <a:lnTo>
                  <a:pt x="2744708" y="2583456"/>
                </a:lnTo>
                <a:lnTo>
                  <a:pt x="0" y="2583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3" name="TextBox 3"/>
          <p:cNvSpPr txBox="1"/>
          <p:nvPr>
            <p:custDataLst>
              <p:tags r:id="rId4"/>
            </p:custDataLst>
          </p:nvPr>
        </p:nvSpPr>
        <p:spPr>
          <a:xfrm>
            <a:off x="667904" y="4835061"/>
            <a:ext cx="9252944" cy="433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000000"/>
                </a:solidFill>
                <a:latin typeface="Marta" panose="02000503060000020003" charset="0"/>
              </a:rPr>
              <a:t>Традиционная кухня Гвинеи не отличается разнообразием. Гвинейцы чаще всего употребляют в пищу рис и рыбу. Основу блюд составляют овощи, фрукты, молоко, бобовые, корнеплоды и большое количество специй. В национальной кухне Гвинеи практически нет блюд из мяса и дичи.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75DF96-D4EE-48F0-8051-DA9DE33CCE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2" y="391977"/>
            <a:ext cx="9645628" cy="4051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:p15="http://schemas.microsoft.com/office/powerpoint/2012/main" xmlns:a14="http://schemas.microsoft.com/office/drawing/2010/main" xmlns:p14="http://schemas.microsoft.com/office/powerpoint/2010/main"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76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" y="1"/>
            <a:ext cx="18223705" cy="10250834"/>
          </a:xfrm>
          <a:prstGeom prst="rect">
            <a:avLst/>
          </a:prstGeom>
        </p:spPr>
      </p:pic>
      <p:grpSp>
        <p:nvGrpSpPr>
          <p:cNvPr id="3" name="Group 3"/>
          <p:cNvGrpSpPr/>
          <p:nvPr>
            <p:custDataLst>
              <p:tags r:id="rId4"/>
            </p:custDataLst>
          </p:nvPr>
        </p:nvGrpSpPr>
        <p:grpSpPr>
          <a:xfrm>
            <a:off x="1399904" y="0"/>
            <a:ext cx="7714017" cy="10287000"/>
            <a:chOff x="0" y="0"/>
            <a:chExt cx="2031675" cy="2709333"/>
          </a:xfrm>
        </p:grpSpPr>
        <p:sp>
          <p:nvSpPr>
            <p:cNvPr id="4" name="Freeform 4"/>
            <p:cNvSpPr/>
            <p:nvPr>
              <p:custDataLst>
                <p:tags r:id="rId7"/>
              </p:custDataLst>
            </p:nvPr>
          </p:nvSpPr>
          <p:spPr>
            <a:xfrm>
              <a:off x="0" y="0"/>
              <a:ext cx="2031675" cy="2709333"/>
            </a:xfrm>
            <a:custGeom>
              <a:avLst/>
              <a:gdLst/>
              <a:ahLst/>
              <a:cxnLst/>
              <a:rect l="l" t="t" r="r" b="b"/>
              <a:pathLst>
                <a:path w="2031675" h="2709333">
                  <a:moveTo>
                    <a:pt x="0" y="0"/>
                  </a:moveTo>
                  <a:lnTo>
                    <a:pt x="2031675" y="0"/>
                  </a:lnTo>
                  <a:lnTo>
                    <a:pt x="2031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/>
            </a:p>
          </p:txBody>
        </p:sp>
        <p:sp>
          <p:nvSpPr>
            <p:cNvPr id="5" name="TextBox 5"/>
            <p:cNvSpPr txBox="1"/>
            <p:nvPr>
              <p:custDataLst>
                <p:tags r:id="rId8"/>
              </p:custDataLst>
            </p:nvPr>
          </p:nvSpPr>
          <p:spPr>
            <a:xfrm>
              <a:off x="0" y="9525"/>
              <a:ext cx="2031675" cy="26998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2160545" y="2968625"/>
            <a:ext cx="6192736" cy="42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</a:pPr>
            <a:r>
              <a:rPr lang="en-US" sz="4999" err="1">
                <a:solidFill>
                  <a:srgbClr val="FFFFFF"/>
                </a:solidFill>
                <a:latin typeface="Marta Bold"/>
              </a:rPr>
              <a:t>Самые популярные блюда :</a:t>
            </a:r>
          </a:p>
          <a:p>
            <a:pPr algn="just">
              <a:lnSpc>
                <a:spcPts val="4900"/>
              </a:lnSpc>
            </a:pPr>
            <a:endParaRPr lang="en-US" sz="4999">
              <a:solidFill>
                <a:srgbClr val="FFFFFF"/>
              </a:solidFill>
              <a:latin typeface="Marta Bold"/>
            </a:endParaRPr>
          </a:p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FFFFFF"/>
                </a:solidFill>
                <a:latin typeface="Marta" panose="02000503060000020003" charset="0"/>
              </a:rPr>
              <a:t>фуфу, варёное манго, жареные бананы, жареный батат и тыквенный пирог.</a:t>
            </a:r>
            <a:r>
              <a:rPr lang="en-US" sz="3500">
                <a:solidFill>
                  <a:srgbClr val="000000"/>
                </a:solidFill>
                <a:latin typeface="Marta" panose="02000503060000020003" charset="0"/>
              </a:rPr>
              <a:t> 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0D64089-EFA1-4476-AF9C-675D8534739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417649" y="5238750"/>
            <a:ext cx="3419611" cy="4713750"/>
          </a:xfrm>
          <a:custGeom>
            <a:avLst/>
            <a:gdLst/>
            <a:ahLst/>
            <a:cxnLst/>
            <a:rect l="l" t="t" r="r" b="b"/>
            <a:pathLst>
              <a:path w="2985100" h="4114800">
                <a:moveTo>
                  <a:pt x="0" y="0"/>
                </a:moveTo>
                <a:lnTo>
                  <a:pt x="2985100" y="0"/>
                </a:lnTo>
                <a:lnTo>
                  <a:pt x="2985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Традиционная кухня Гвинеи не отличается разнообразием. Гвинейцы чаще всего употребляют в пищу рис и рыбу. Основу блюд составляют овощи, фрукты, молоко, бобовые, корнеплоды и большое количество спе (2)">
            <a:hlinkClick r:id="" action="ppaction://media"/>
            <a:extLst>
              <a:ext uri="{FF2B5EF4-FFF2-40B4-BE49-F238E27FC236}">
                <a16:creationId xmlns:a16="http://schemas.microsoft.com/office/drawing/2014/main" id="{402C9F8C-DC79-4AEE-8B1B-5D944B9B1B3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3" y="11061"/>
            <a:ext cx="18288000" cy="1028700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335B9EB-CEC0-44AB-B445-BC502DEE266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1600" y="3695700"/>
            <a:ext cx="8858250" cy="5630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ru-RU" sz="3500">
                <a:solidFill>
                  <a:srgbClr val="000000"/>
                </a:solidFill>
                <a:latin typeface="Marta" panose="02000503060000020003" charset="0"/>
              </a:rPr>
              <a:t>   </a:t>
            </a:r>
            <a:r>
              <a:rPr lang="en-US" sz="3500" b="1" err="1">
                <a:solidFill>
                  <a:srgbClr val="000000"/>
                </a:solidFill>
                <a:latin typeface="Marta" panose="02000503060000020003" charset="0"/>
              </a:rPr>
              <a:t>Одним из основных национальных блюд западноафриканской страны является  алоко (Aloco).</a:t>
            </a:r>
            <a:endParaRPr lang="ru-RU" sz="3500" b="1">
              <a:solidFill>
                <a:srgbClr val="000000"/>
              </a:solidFill>
              <a:latin typeface="Marta" panose="02000503060000020003" charset="0"/>
            </a:endParaRPr>
          </a:p>
          <a:p>
            <a:pPr algn="just">
              <a:lnSpc>
                <a:spcPts val="4900"/>
              </a:lnSpc>
            </a:pPr>
            <a:r>
              <a:rPr lang="ru-RU" sz="3600">
                <a:solidFill>
                  <a:srgbClr val="000000"/>
                </a:solidFill>
                <a:latin typeface="Marta" panose="02000503060000020003" charset="0"/>
              </a:rPr>
              <a:t>   </a:t>
            </a:r>
            <a:r>
              <a:rPr lang="en-US" sz="3600" err="1">
                <a:solidFill>
                  <a:srgbClr val="000000"/>
                </a:solidFill>
                <a:latin typeface="Marta" panose="02000503060000020003" charset="0"/>
              </a:rPr>
              <a:t>История данного блюда уходит в далекое прошлое, его готовили торговцы на улице и продавали прохожим как закуску. Из-за своей просты и доступности алоко считается самым популярным блюдом.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946D079-85A3-4175-8DCA-AE3A976D6B0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20453718">
            <a:off x="600414" y="277805"/>
            <a:ext cx="2070493" cy="3086100"/>
          </a:xfrm>
          <a:custGeom>
            <a:avLst/>
            <a:gdLst/>
            <a:ahLst/>
            <a:cxnLst/>
            <a:rect l="l" t="t" r="r" b="b"/>
            <a:pathLst>
              <a:path w="2070492" h="3086100">
                <a:moveTo>
                  <a:pt x="0" y="0"/>
                </a:moveTo>
                <a:lnTo>
                  <a:pt x="2070493" y="0"/>
                </a:lnTo>
                <a:lnTo>
                  <a:pt x="2070493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A085DF-FFC0-4D4D-A538-42A369202F3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71500"/>
            <a:ext cx="13339286" cy="2740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>
            <p:custDataLst>
              <p:tags r:id="rId1"/>
            </p:custDataLst>
          </p:nvPr>
        </p:nvGrpSpPr>
        <p:grpSpPr>
          <a:xfrm>
            <a:off x="1524000" y="2875817"/>
            <a:ext cx="2168750" cy="6462235"/>
            <a:chOff x="0" y="0"/>
            <a:chExt cx="1908556" cy="5686933"/>
          </a:xfrm>
        </p:grpSpPr>
        <p:sp>
          <p:nvSpPr>
            <p:cNvPr id="3" name="Freeform 3"/>
            <p:cNvSpPr/>
            <p:nvPr>
              <p:custDataLst>
                <p:tags r:id="rId9"/>
              </p:custDataLst>
            </p:nvPr>
          </p:nvSpPr>
          <p:spPr>
            <a:xfrm>
              <a:off x="0" y="0"/>
              <a:ext cx="1908556" cy="5686933"/>
            </a:xfrm>
            <a:custGeom>
              <a:avLst/>
              <a:gdLst/>
              <a:ahLst/>
              <a:cxnLst/>
              <a:rect l="l" t="t" r="r" b="b"/>
              <a:pathLst>
                <a:path w="1908556" h="5686933">
                  <a:moveTo>
                    <a:pt x="703961" y="5686933"/>
                  </a:moveTo>
                  <a:lnTo>
                    <a:pt x="703961" y="1307973"/>
                  </a:lnTo>
                  <a:cubicBezTo>
                    <a:pt x="626491" y="1400556"/>
                    <a:pt x="519938" y="1475359"/>
                    <a:pt x="384302" y="1532382"/>
                  </a:cubicBezTo>
                  <a:cubicBezTo>
                    <a:pt x="248666" y="1589405"/>
                    <a:pt x="120523" y="1617980"/>
                    <a:pt x="0" y="1617980"/>
                  </a:cubicBezTo>
                  <a:lnTo>
                    <a:pt x="0" y="710438"/>
                  </a:lnTo>
                  <a:cubicBezTo>
                    <a:pt x="114046" y="693293"/>
                    <a:pt x="236855" y="656082"/>
                    <a:pt x="368173" y="599059"/>
                  </a:cubicBezTo>
                  <a:cubicBezTo>
                    <a:pt x="499491" y="542036"/>
                    <a:pt x="621665" y="463423"/>
                    <a:pt x="734695" y="363347"/>
                  </a:cubicBezTo>
                  <a:cubicBezTo>
                    <a:pt x="847725" y="263144"/>
                    <a:pt x="934339" y="142113"/>
                    <a:pt x="994664" y="0"/>
                  </a:cubicBezTo>
                  <a:lnTo>
                    <a:pt x="1908556" y="0"/>
                  </a:lnTo>
                  <a:lnTo>
                    <a:pt x="1908556" y="5686933"/>
                  </a:lnTo>
                  <a:lnTo>
                    <a:pt x="703961" y="5686933"/>
                  </a:lnTo>
                  <a:close/>
                </a:path>
              </a:pathLst>
            </a:custGeom>
            <a:blipFill>
              <a:blip r:embed="rId12"/>
              <a:stretch>
                <a:fillRect l="-191821" r="-219715"/>
              </a:stretch>
            </a:blipFill>
          </p:spPr>
          <p:txBody>
            <a:bodyPr/>
            <a:lstStyle/>
            <a:p>
              <a:endParaRPr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14640832" y="5687257"/>
            <a:ext cx="2618468" cy="3491290"/>
          </a:xfrm>
          <a:custGeom>
            <a:avLst/>
            <a:gdLst/>
            <a:ahLst/>
            <a:cxnLst/>
            <a:rect l="l" t="t" r="r" b="b"/>
            <a:pathLst>
              <a:path w="2618468" h="3491290">
                <a:moveTo>
                  <a:pt x="0" y="0"/>
                </a:moveTo>
                <a:lnTo>
                  <a:pt x="2618468" y="0"/>
                </a:lnTo>
                <a:lnTo>
                  <a:pt x="2618468" y="3491290"/>
                </a:lnTo>
                <a:lnTo>
                  <a:pt x="0" y="34912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9753431" y="5767010"/>
            <a:ext cx="2618468" cy="3491290"/>
          </a:xfrm>
          <a:custGeom>
            <a:avLst/>
            <a:gdLst/>
            <a:ahLst/>
            <a:cxnLst/>
            <a:rect l="l" t="t" r="r" b="b"/>
            <a:pathLst>
              <a:path w="2618468" h="3491290">
                <a:moveTo>
                  <a:pt x="0" y="0"/>
                </a:moveTo>
                <a:lnTo>
                  <a:pt x="2618468" y="0"/>
                </a:lnTo>
                <a:lnTo>
                  <a:pt x="2618468" y="3491290"/>
                </a:lnTo>
                <a:lnTo>
                  <a:pt x="0" y="34912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>
            <a:off x="4866030" y="5767010"/>
            <a:ext cx="2618468" cy="3491290"/>
          </a:xfrm>
          <a:custGeom>
            <a:avLst/>
            <a:gdLst/>
            <a:ahLst/>
            <a:cxnLst/>
            <a:rect l="l" t="t" r="r" b="b"/>
            <a:pathLst>
              <a:path w="2618468" h="3491290">
                <a:moveTo>
                  <a:pt x="0" y="0"/>
                </a:moveTo>
                <a:lnTo>
                  <a:pt x="2618468" y="0"/>
                </a:lnTo>
                <a:lnTo>
                  <a:pt x="2618468" y="3491290"/>
                </a:lnTo>
                <a:lnTo>
                  <a:pt x="0" y="34912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7" name="Freeform 7"/>
          <p:cNvSpPr/>
          <p:nvPr>
            <p:custDataLst>
              <p:tags r:id="rId5"/>
            </p:custDataLst>
          </p:nvPr>
        </p:nvSpPr>
        <p:spPr>
          <a:xfrm>
            <a:off x="7936310" y="7305097"/>
            <a:ext cx="1365309" cy="622922"/>
          </a:xfrm>
          <a:custGeom>
            <a:avLst/>
            <a:gdLst/>
            <a:ahLst/>
            <a:cxnLst/>
            <a:rect l="l" t="t" r="r" b="b"/>
            <a:pathLst>
              <a:path w="1365309" h="622922">
                <a:moveTo>
                  <a:pt x="0" y="0"/>
                </a:moveTo>
                <a:lnTo>
                  <a:pt x="1365309" y="0"/>
                </a:lnTo>
                <a:lnTo>
                  <a:pt x="1365309" y="622922"/>
                </a:lnTo>
                <a:lnTo>
                  <a:pt x="0" y="6229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4460712" y="2935288"/>
            <a:ext cx="11247473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000000"/>
                </a:solidFill>
                <a:latin typeface="Marta" panose="02000503060000020003" charset="0"/>
              </a:rPr>
              <a:t>Очи</a:t>
            </a:r>
            <a:r>
              <a:rPr lang="ru-RU" sz="3500" err="1">
                <a:solidFill>
                  <a:srgbClr val="000000"/>
                </a:solidFill>
                <a:latin typeface="Marta" panose="02000503060000020003" charset="0"/>
              </a:rPr>
              <a:t>щаем</a:t>
            </a:r>
            <a:r>
              <a:rPr lang="en-US" sz="3500">
                <a:solidFill>
                  <a:srgbClr val="000000"/>
                </a:solidFill>
                <a:latin typeface="Marta" panose="02000503060000020003" charset="0"/>
              </a:rPr>
              <a:t> бананы от кожуры.</a:t>
            </a:r>
          </a:p>
          <a:p>
            <a:pPr algn="just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Marta" panose="02000503060000020003" charset="0"/>
            </a:endParaRPr>
          </a:p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000000"/>
                </a:solidFill>
                <a:latin typeface="Marta" panose="02000503060000020003" charset="0"/>
                <a:ea typeface="Marta"/>
              </a:rPr>
              <a:t>Рзогре</a:t>
            </a:r>
            <a:r>
              <a:rPr lang="ru-RU" sz="3500" err="1">
                <a:solidFill>
                  <a:srgbClr val="000000"/>
                </a:solidFill>
                <a:latin typeface="Marta" panose="02000503060000020003" charset="0"/>
                <a:ea typeface="Marta"/>
              </a:rPr>
              <a:t>ваем</a:t>
            </a:r>
            <a:r>
              <a:rPr lang="en-US" sz="3500">
                <a:solidFill>
                  <a:srgbClr val="000000"/>
                </a:solidFill>
                <a:latin typeface="Marta" panose="02000503060000020003" charset="0"/>
                <a:ea typeface="Marta"/>
              </a:rPr>
              <a:t> масло в глубокой сковороде на среднем огне, пока оно не достигнет 180°C.</a:t>
            </a:r>
          </a:p>
        </p:txBody>
      </p:sp>
      <p:sp>
        <p:nvSpPr>
          <p:cNvPr id="10" name="Freeform 10"/>
          <p:cNvSpPr/>
          <p:nvPr>
            <p:custDataLst>
              <p:tags r:id="rId7"/>
            </p:custDataLst>
          </p:nvPr>
        </p:nvSpPr>
        <p:spPr>
          <a:xfrm>
            <a:off x="12819574" y="7305097"/>
            <a:ext cx="1365309" cy="622922"/>
          </a:xfrm>
          <a:custGeom>
            <a:avLst/>
            <a:gdLst/>
            <a:ahLst/>
            <a:cxnLst/>
            <a:rect l="l" t="t" r="r" b="b"/>
            <a:pathLst>
              <a:path w="1365309" h="622922">
                <a:moveTo>
                  <a:pt x="0" y="0"/>
                </a:moveTo>
                <a:lnTo>
                  <a:pt x="1365309" y="0"/>
                </a:lnTo>
                <a:lnTo>
                  <a:pt x="1365309" y="622922"/>
                </a:lnTo>
                <a:lnTo>
                  <a:pt x="0" y="6229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FF2616E-7538-4416-9ED5-F63E94DC294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9268512">
            <a:off x="15331946" y="1288296"/>
            <a:ext cx="4084778" cy="3643936"/>
          </a:xfrm>
          <a:custGeom>
            <a:avLst/>
            <a:gdLst/>
            <a:ahLst/>
            <a:cxnLst/>
            <a:rect l="l" t="t" r="r" b="b"/>
            <a:pathLst>
              <a:path w="3822796" h="3000895">
                <a:moveTo>
                  <a:pt x="0" y="0"/>
                </a:moveTo>
                <a:lnTo>
                  <a:pt x="3822796" y="0"/>
                </a:lnTo>
                <a:lnTo>
                  <a:pt x="3822796" y="3000895"/>
                </a:lnTo>
                <a:lnTo>
                  <a:pt x="0" y="30008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C3D88E-79C3-4B59-90C4-8E61945C77D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49" y="616818"/>
            <a:ext cx="14680419" cy="2740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:p15="http://schemas.microsoft.com/office/powerpoint/2012/main" xmlns:a14="http://schemas.microsoft.com/office/drawing/2010/main" xmlns:p14="http://schemas.microsoft.com/office/powerpoint/2010/main"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028700" y="1031630"/>
            <a:ext cx="4326809" cy="8229600"/>
            <a:chOff x="0" y="0"/>
            <a:chExt cx="3000121" cy="5706237"/>
          </a:xfrm>
        </p:grpSpPr>
        <p:sp>
          <p:nvSpPr>
            <p:cNvPr id="3" name="Freeform 3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2999994" cy="5706364"/>
            </a:xfrm>
            <a:custGeom>
              <a:avLst/>
              <a:gdLst/>
              <a:ahLst/>
              <a:cxnLst/>
              <a:rect l="l" t="t" r="r" b="b"/>
              <a:pathLst>
                <a:path w="2999994" h="5706364">
                  <a:moveTo>
                    <a:pt x="12954" y="5706237"/>
                  </a:moveTo>
                  <a:lnTo>
                    <a:pt x="12954" y="5434965"/>
                  </a:lnTo>
                  <a:cubicBezTo>
                    <a:pt x="12954" y="5152898"/>
                    <a:pt x="56515" y="4899406"/>
                    <a:pt x="143764" y="4674489"/>
                  </a:cubicBezTo>
                  <a:cubicBezTo>
                    <a:pt x="231013" y="4449572"/>
                    <a:pt x="343408" y="4240657"/>
                    <a:pt x="481203" y="4047998"/>
                  </a:cubicBezTo>
                  <a:cubicBezTo>
                    <a:pt x="618998" y="3855339"/>
                    <a:pt x="764286" y="3666490"/>
                    <a:pt x="917194" y="3481197"/>
                  </a:cubicBezTo>
                  <a:cubicBezTo>
                    <a:pt x="1065784" y="3300349"/>
                    <a:pt x="1207262" y="3114675"/>
                    <a:pt x="1341882" y="2924175"/>
                  </a:cubicBezTo>
                  <a:cubicBezTo>
                    <a:pt x="1476375" y="2733675"/>
                    <a:pt x="1586230" y="2526919"/>
                    <a:pt x="1671320" y="2304161"/>
                  </a:cubicBezTo>
                  <a:cubicBezTo>
                    <a:pt x="1756410" y="2081276"/>
                    <a:pt x="1798828" y="1831086"/>
                    <a:pt x="1798828" y="1553337"/>
                  </a:cubicBezTo>
                  <a:cubicBezTo>
                    <a:pt x="1798828" y="1419860"/>
                    <a:pt x="1778889" y="1305179"/>
                    <a:pt x="1739011" y="1209421"/>
                  </a:cubicBezTo>
                  <a:cubicBezTo>
                    <a:pt x="1699133" y="1113663"/>
                    <a:pt x="1616837" y="1065657"/>
                    <a:pt x="1491996" y="1065657"/>
                  </a:cubicBezTo>
                  <a:cubicBezTo>
                    <a:pt x="1302512" y="1065657"/>
                    <a:pt x="1207770" y="1234694"/>
                    <a:pt x="1207770" y="1572641"/>
                  </a:cubicBezTo>
                  <a:lnTo>
                    <a:pt x="1207770" y="2266950"/>
                  </a:lnTo>
                  <a:lnTo>
                    <a:pt x="12954" y="2266950"/>
                  </a:lnTo>
                  <a:cubicBezTo>
                    <a:pt x="10795" y="2217420"/>
                    <a:pt x="8128" y="2161540"/>
                    <a:pt x="4826" y="2099056"/>
                  </a:cubicBezTo>
                  <a:cubicBezTo>
                    <a:pt x="1651" y="2036699"/>
                    <a:pt x="0" y="1976374"/>
                    <a:pt x="0" y="1918208"/>
                  </a:cubicBezTo>
                  <a:cubicBezTo>
                    <a:pt x="0" y="1509141"/>
                    <a:pt x="43053" y="1162050"/>
                    <a:pt x="129159" y="876681"/>
                  </a:cubicBezTo>
                  <a:cubicBezTo>
                    <a:pt x="215265" y="591439"/>
                    <a:pt x="367538" y="374015"/>
                    <a:pt x="586105" y="224409"/>
                  </a:cubicBezTo>
                  <a:cubicBezTo>
                    <a:pt x="804672" y="74803"/>
                    <a:pt x="1112012" y="0"/>
                    <a:pt x="1508125" y="0"/>
                  </a:cubicBezTo>
                  <a:cubicBezTo>
                    <a:pt x="1979549" y="0"/>
                    <a:pt x="2346071" y="132461"/>
                    <a:pt x="2607691" y="397256"/>
                  </a:cubicBezTo>
                  <a:cubicBezTo>
                    <a:pt x="2869311" y="662051"/>
                    <a:pt x="2999994" y="1039876"/>
                    <a:pt x="2999994" y="1530731"/>
                  </a:cubicBezTo>
                  <a:cubicBezTo>
                    <a:pt x="2999994" y="1864487"/>
                    <a:pt x="2956941" y="2156714"/>
                    <a:pt x="2870835" y="2407539"/>
                  </a:cubicBezTo>
                  <a:cubicBezTo>
                    <a:pt x="2784729" y="2658364"/>
                    <a:pt x="2670556" y="2886583"/>
                    <a:pt x="2528570" y="3092196"/>
                  </a:cubicBezTo>
                  <a:cubicBezTo>
                    <a:pt x="2386457" y="3297809"/>
                    <a:pt x="2230374" y="3502914"/>
                    <a:pt x="2060321" y="3707384"/>
                  </a:cubicBezTo>
                  <a:cubicBezTo>
                    <a:pt x="1939671" y="3851656"/>
                    <a:pt x="1822958" y="3999103"/>
                    <a:pt x="1709928" y="4149852"/>
                  </a:cubicBezTo>
                  <a:cubicBezTo>
                    <a:pt x="1596898" y="4300601"/>
                    <a:pt x="1497330" y="4462018"/>
                    <a:pt x="1411224" y="4634230"/>
                  </a:cubicBezTo>
                  <a:lnTo>
                    <a:pt x="2961259" y="4634230"/>
                  </a:lnTo>
                  <a:lnTo>
                    <a:pt x="2961259" y="5706364"/>
                  </a:lnTo>
                  <a:lnTo>
                    <a:pt x="12954" y="5706364"/>
                  </a:lnTo>
                  <a:close/>
                </a:path>
              </a:pathLst>
            </a:custGeom>
            <a:blipFill>
              <a:blip r:embed="rId8"/>
              <a:stretch>
                <a:fillRect l="-21329" r="-21329"/>
              </a:stretch>
            </a:blipFill>
          </p:spPr>
          <p:txBody>
            <a:bodyPr/>
            <a:lstStyle/>
            <a:p>
              <a:endParaRPr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6555660" y="2966058"/>
            <a:ext cx="5176680" cy="6292241"/>
          </a:xfrm>
          <a:custGeom>
            <a:avLst/>
            <a:gdLst/>
            <a:ahLst/>
            <a:cxnLst/>
            <a:rect l="l" t="t" r="r" b="b"/>
            <a:pathLst>
              <a:path w="5176680" h="6292241">
                <a:moveTo>
                  <a:pt x="0" y="0"/>
                </a:moveTo>
                <a:lnTo>
                  <a:pt x="5176680" y="0"/>
                </a:lnTo>
                <a:lnTo>
                  <a:pt x="5176680" y="6292240"/>
                </a:lnTo>
                <a:lnTo>
                  <a:pt x="0" y="62922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9694"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12540119" y="2966059"/>
            <a:ext cx="4719181" cy="6292241"/>
          </a:xfrm>
          <a:custGeom>
            <a:avLst/>
            <a:gdLst/>
            <a:ahLst/>
            <a:cxnLst/>
            <a:rect l="l" t="t" r="r" b="b"/>
            <a:pathLst>
              <a:path w="4719181" h="6292241">
                <a:moveTo>
                  <a:pt x="0" y="0"/>
                </a:moveTo>
                <a:lnTo>
                  <a:pt x="4719181" y="0"/>
                </a:lnTo>
                <a:lnTo>
                  <a:pt x="4719181" y="6292241"/>
                </a:lnTo>
                <a:lnTo>
                  <a:pt x="0" y="6292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7467600" y="1333500"/>
            <a:ext cx="920190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000000"/>
                </a:solidFill>
                <a:latin typeface="Marta" panose="02000503060000020003" charset="0"/>
              </a:rPr>
              <a:t>Нарезаем очищенный банан кружочками</a:t>
            </a:r>
            <a:r>
              <a:rPr lang="ru-RU" sz="3500">
                <a:solidFill>
                  <a:srgbClr val="000000"/>
                </a:solidFill>
                <a:latin typeface="Marta" panose="02000503060000020003" charset="0"/>
              </a:rPr>
              <a:t>.</a:t>
            </a:r>
            <a:endParaRPr lang="en-US" sz="350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171C0B4C-CE88-4648-BDB1-5C49C3B06AC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078200" y="8115300"/>
            <a:ext cx="3399104" cy="3199406"/>
          </a:xfrm>
          <a:custGeom>
            <a:avLst/>
            <a:gdLst/>
            <a:ahLst/>
            <a:cxnLst/>
            <a:rect l="l" t="t" r="r" b="b"/>
            <a:pathLst>
              <a:path w="2744708" h="2583456">
                <a:moveTo>
                  <a:pt x="0" y="0"/>
                </a:moveTo>
                <a:lnTo>
                  <a:pt x="2744708" y="0"/>
                </a:lnTo>
                <a:lnTo>
                  <a:pt x="2744708" y="2583456"/>
                </a:lnTo>
                <a:lnTo>
                  <a:pt x="0" y="2583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:p15="http://schemas.microsoft.com/office/powerpoint/2012/main" xmlns:a14="http://schemas.microsoft.com/office/drawing/2010/main" xmlns:p14="http://schemas.microsoft.com/office/powerpoint/2010/main"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028700" y="1028700"/>
            <a:ext cx="4173174" cy="8070094"/>
            <a:chOff x="0" y="0"/>
            <a:chExt cx="2977515" cy="5757926"/>
          </a:xfrm>
        </p:grpSpPr>
        <p:sp>
          <p:nvSpPr>
            <p:cNvPr id="3" name="Freeform 3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2977515" cy="5757926"/>
            </a:xfrm>
            <a:custGeom>
              <a:avLst/>
              <a:gdLst/>
              <a:ahLst/>
              <a:cxnLst/>
              <a:rect l="l" t="t" r="r" b="b"/>
              <a:pathLst>
                <a:path w="2977515" h="5757926">
                  <a:moveTo>
                    <a:pt x="1437005" y="5757926"/>
                  </a:moveTo>
                  <a:cubicBezTo>
                    <a:pt x="935355" y="5757926"/>
                    <a:pt x="570484" y="5625465"/>
                    <a:pt x="342265" y="5360670"/>
                  </a:cubicBezTo>
                  <a:cubicBezTo>
                    <a:pt x="114046" y="5095875"/>
                    <a:pt x="0" y="4696587"/>
                    <a:pt x="0" y="4162679"/>
                  </a:cubicBezTo>
                  <a:lnTo>
                    <a:pt x="0" y="3568446"/>
                  </a:lnTo>
                  <a:lnTo>
                    <a:pt x="1165733" y="3568446"/>
                  </a:lnTo>
                  <a:lnTo>
                    <a:pt x="1165733" y="4165854"/>
                  </a:lnTo>
                  <a:cubicBezTo>
                    <a:pt x="1165733" y="4316603"/>
                    <a:pt x="1184529" y="4444111"/>
                    <a:pt x="1222248" y="4548505"/>
                  </a:cubicBezTo>
                  <a:cubicBezTo>
                    <a:pt x="1259840" y="4652899"/>
                    <a:pt x="1344422" y="4705096"/>
                    <a:pt x="1475740" y="4705096"/>
                  </a:cubicBezTo>
                  <a:cubicBezTo>
                    <a:pt x="1609217" y="4705096"/>
                    <a:pt x="1694180" y="4648581"/>
                    <a:pt x="1730883" y="4535551"/>
                  </a:cubicBezTo>
                  <a:cubicBezTo>
                    <a:pt x="1767459" y="4422521"/>
                    <a:pt x="1785747" y="4237990"/>
                    <a:pt x="1785747" y="3981704"/>
                  </a:cubicBezTo>
                  <a:lnTo>
                    <a:pt x="1785747" y="3839591"/>
                  </a:lnTo>
                  <a:cubicBezTo>
                    <a:pt x="1785747" y="3643757"/>
                    <a:pt x="1752854" y="3472561"/>
                    <a:pt x="1687322" y="3326130"/>
                  </a:cubicBezTo>
                  <a:cubicBezTo>
                    <a:pt x="1621663" y="3179699"/>
                    <a:pt x="1493012" y="3106547"/>
                    <a:pt x="1301369" y="3106547"/>
                  </a:cubicBezTo>
                  <a:cubicBezTo>
                    <a:pt x="1277620" y="3106547"/>
                    <a:pt x="1256665" y="3107055"/>
                    <a:pt x="1238377" y="3108198"/>
                  </a:cubicBezTo>
                  <a:cubicBezTo>
                    <a:pt x="1220089" y="3109341"/>
                    <a:pt x="1204468" y="3110865"/>
                    <a:pt x="1191514" y="3113024"/>
                  </a:cubicBezTo>
                  <a:lnTo>
                    <a:pt x="1191514" y="2092579"/>
                  </a:lnTo>
                  <a:cubicBezTo>
                    <a:pt x="1387348" y="2092579"/>
                    <a:pt x="1537081" y="2049018"/>
                    <a:pt x="1640459" y="1961769"/>
                  </a:cubicBezTo>
                  <a:cubicBezTo>
                    <a:pt x="1743837" y="1874520"/>
                    <a:pt x="1795526" y="1728724"/>
                    <a:pt x="1795526" y="1524254"/>
                  </a:cubicBezTo>
                  <a:cubicBezTo>
                    <a:pt x="1795526" y="1203452"/>
                    <a:pt x="1702943" y="1043051"/>
                    <a:pt x="1517777" y="1043051"/>
                  </a:cubicBezTo>
                  <a:cubicBezTo>
                    <a:pt x="1397254" y="1043051"/>
                    <a:pt x="1315974" y="1089914"/>
                    <a:pt x="1273937" y="1183513"/>
                  </a:cubicBezTo>
                  <a:cubicBezTo>
                    <a:pt x="1231900" y="1277112"/>
                    <a:pt x="1210945" y="1396111"/>
                    <a:pt x="1210945" y="1540383"/>
                  </a:cubicBezTo>
                  <a:lnTo>
                    <a:pt x="1210945" y="1711579"/>
                  </a:lnTo>
                  <a:lnTo>
                    <a:pt x="35560" y="1711579"/>
                  </a:lnTo>
                  <a:cubicBezTo>
                    <a:pt x="33401" y="1685798"/>
                    <a:pt x="31750" y="1654556"/>
                    <a:pt x="30734" y="1617980"/>
                  </a:cubicBezTo>
                  <a:cubicBezTo>
                    <a:pt x="29591" y="1581404"/>
                    <a:pt x="29083" y="1545844"/>
                    <a:pt x="29083" y="1511427"/>
                  </a:cubicBezTo>
                  <a:cubicBezTo>
                    <a:pt x="29083" y="990473"/>
                    <a:pt x="150749" y="608330"/>
                    <a:pt x="393954" y="364998"/>
                  </a:cubicBezTo>
                  <a:cubicBezTo>
                    <a:pt x="637286" y="121666"/>
                    <a:pt x="1009650" y="0"/>
                    <a:pt x="1511300" y="0"/>
                  </a:cubicBezTo>
                  <a:cubicBezTo>
                    <a:pt x="2480056" y="0"/>
                    <a:pt x="2964561" y="503809"/>
                    <a:pt x="2964561" y="1511300"/>
                  </a:cubicBezTo>
                  <a:cubicBezTo>
                    <a:pt x="2964561" y="1791208"/>
                    <a:pt x="2926842" y="2022094"/>
                    <a:pt x="2851531" y="2203958"/>
                  </a:cubicBezTo>
                  <a:cubicBezTo>
                    <a:pt x="2776093" y="2385949"/>
                    <a:pt x="2636266" y="2513457"/>
                    <a:pt x="2431796" y="2586609"/>
                  </a:cubicBezTo>
                  <a:cubicBezTo>
                    <a:pt x="2593213" y="2664079"/>
                    <a:pt x="2712720" y="2763139"/>
                    <a:pt x="2790190" y="2883662"/>
                  </a:cubicBezTo>
                  <a:cubicBezTo>
                    <a:pt x="2867660" y="3004312"/>
                    <a:pt x="2918206" y="3153918"/>
                    <a:pt x="2941955" y="3332607"/>
                  </a:cubicBezTo>
                  <a:cubicBezTo>
                    <a:pt x="2965577" y="3511296"/>
                    <a:pt x="2977515" y="3727704"/>
                    <a:pt x="2977515" y="3981704"/>
                  </a:cubicBezTo>
                  <a:cubicBezTo>
                    <a:pt x="2977515" y="4550029"/>
                    <a:pt x="2858516" y="4988179"/>
                    <a:pt x="2620645" y="5296027"/>
                  </a:cubicBezTo>
                  <a:cubicBezTo>
                    <a:pt x="2382647" y="5604002"/>
                    <a:pt x="1988185" y="5757926"/>
                    <a:pt x="1437005" y="5757926"/>
                  </a:cubicBezTo>
                  <a:close/>
                </a:path>
              </a:pathLst>
            </a:custGeom>
            <a:blipFill>
              <a:blip r:embed="rId8"/>
              <a:stretch>
                <a:fillRect l="-95125" r="-95125"/>
              </a:stretch>
            </a:blipFill>
          </p:spPr>
          <p:txBody>
            <a:bodyPr/>
            <a:lstStyle/>
            <a:p>
              <a:endParaRPr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11902136" y="4195364"/>
            <a:ext cx="5357164" cy="5062936"/>
          </a:xfrm>
          <a:custGeom>
            <a:avLst/>
            <a:gdLst/>
            <a:ahLst/>
            <a:cxnLst/>
            <a:rect l="l" t="t" r="r" b="b"/>
            <a:pathLst>
              <a:path w="5357164" h="5062936">
                <a:moveTo>
                  <a:pt x="0" y="0"/>
                </a:moveTo>
                <a:lnTo>
                  <a:pt x="5357164" y="0"/>
                </a:lnTo>
                <a:lnTo>
                  <a:pt x="5357164" y="5062936"/>
                </a:lnTo>
                <a:lnTo>
                  <a:pt x="0" y="5062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146" t="-47090" r="-9750" b="-15008"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6255112" y="5143500"/>
            <a:ext cx="4296379" cy="4114800"/>
          </a:xfrm>
          <a:custGeom>
            <a:avLst/>
            <a:gdLst/>
            <a:ahLst/>
            <a:cxnLst/>
            <a:rect l="l" t="t" r="r" b="b"/>
            <a:pathLst>
              <a:path w="4296379" h="4114800">
                <a:moveTo>
                  <a:pt x="0" y="0"/>
                </a:moveTo>
                <a:lnTo>
                  <a:pt x="4296379" y="0"/>
                </a:lnTo>
                <a:lnTo>
                  <a:pt x="42963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579" b="-15637"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093AC2F9-A0CD-4026-907B-8124E0E570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346723" y="2781300"/>
            <a:ext cx="3293318" cy="3326585"/>
          </a:xfrm>
          <a:custGeom>
            <a:avLst/>
            <a:gdLst/>
            <a:ahLst/>
            <a:cxnLst/>
            <a:rect l="l" t="t" r="r" b="b"/>
            <a:pathLst>
              <a:path w="2807871" h="2836234">
                <a:moveTo>
                  <a:pt x="0" y="0"/>
                </a:moveTo>
                <a:lnTo>
                  <a:pt x="2807872" y="0"/>
                </a:lnTo>
                <a:lnTo>
                  <a:pt x="2807872" y="2836234"/>
                </a:lnTo>
                <a:lnTo>
                  <a:pt x="0" y="28362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7147115" y="942975"/>
            <a:ext cx="9201904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000000"/>
                </a:solidFill>
                <a:latin typeface="Marta" panose="02000503060000020003" charset="0"/>
              </a:rPr>
              <a:t>Аккуратно добавляем нарезанные плантаны в горячее масло и жарим по 2-3 минуты с каждой стороны или пока они не станут золотисто-коричневыми и хрустящими.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:p15="http://schemas.microsoft.com/office/powerpoint/2012/main" xmlns:a14="http://schemas.microsoft.com/office/drawing/2010/main" xmlns:p14="http://schemas.microsoft.com/office/powerpoint/2010/main"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6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031022" y="1028700"/>
            <a:ext cx="4465534" cy="8070094"/>
            <a:chOff x="0" y="0"/>
            <a:chExt cx="3148584" cy="5690108"/>
          </a:xfrm>
        </p:grpSpPr>
        <p:sp>
          <p:nvSpPr>
            <p:cNvPr id="3" name="Freeform 3"/>
            <p:cNvSpPr/>
            <p:nvPr>
              <p:custDataLst>
                <p:tags r:id="rId7"/>
              </p:custDataLst>
            </p:nvPr>
          </p:nvSpPr>
          <p:spPr>
            <a:xfrm>
              <a:off x="0" y="0"/>
              <a:ext cx="3148584" cy="5690108"/>
            </a:xfrm>
            <a:custGeom>
              <a:avLst/>
              <a:gdLst/>
              <a:ahLst/>
              <a:cxnLst/>
              <a:rect l="l" t="t" r="r" b="b"/>
              <a:pathLst>
                <a:path w="3148584" h="5690108">
                  <a:moveTo>
                    <a:pt x="1685671" y="5690108"/>
                  </a:moveTo>
                  <a:lnTo>
                    <a:pt x="1685671" y="4789170"/>
                  </a:lnTo>
                  <a:lnTo>
                    <a:pt x="0" y="4789170"/>
                  </a:lnTo>
                  <a:lnTo>
                    <a:pt x="0" y="3901059"/>
                  </a:lnTo>
                  <a:lnTo>
                    <a:pt x="1075309" y="0"/>
                  </a:lnTo>
                  <a:lnTo>
                    <a:pt x="2845054" y="0"/>
                  </a:lnTo>
                  <a:lnTo>
                    <a:pt x="2845054" y="3839718"/>
                  </a:lnTo>
                  <a:lnTo>
                    <a:pt x="3148584" y="3839718"/>
                  </a:lnTo>
                  <a:lnTo>
                    <a:pt x="3148584" y="4789170"/>
                  </a:lnTo>
                  <a:lnTo>
                    <a:pt x="2845054" y="4789170"/>
                  </a:lnTo>
                  <a:lnTo>
                    <a:pt x="2845054" y="5690108"/>
                  </a:lnTo>
                  <a:lnTo>
                    <a:pt x="1685671" y="5690108"/>
                  </a:lnTo>
                  <a:close/>
                  <a:moveTo>
                    <a:pt x="1013968" y="3839718"/>
                  </a:moveTo>
                  <a:lnTo>
                    <a:pt x="1685671" y="3839718"/>
                  </a:lnTo>
                  <a:lnTo>
                    <a:pt x="1685671" y="975233"/>
                  </a:lnTo>
                  <a:lnTo>
                    <a:pt x="1013968" y="3839718"/>
                  </a:lnTo>
                  <a:close/>
                </a:path>
              </a:pathLst>
            </a:custGeom>
            <a:blipFill>
              <a:blip r:embed="rId9"/>
              <a:stretch>
                <a:fillRect l="-85624" r="-85624"/>
              </a:stretch>
            </a:blipFill>
          </p:spPr>
          <p:txBody>
            <a:bodyPr/>
            <a:lstStyle/>
            <a:p>
              <a:endParaRPr/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6103069" y="6044257"/>
            <a:ext cx="10529973" cy="1856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err="1">
                <a:solidFill>
                  <a:srgbClr val="000000"/>
                </a:solidFill>
                <a:latin typeface="Marta" panose="02000503060000020003" charset="0"/>
              </a:rPr>
              <a:t>Достаем плантаны из масла и кладем их на бумажное полотенце, чтобы удалить излишки масла.</a:t>
            </a:r>
            <a:r>
              <a:rPr lang="ru-RU" sz="3500">
                <a:solidFill>
                  <a:srgbClr val="000000"/>
                </a:solidFill>
                <a:latin typeface="Marta" panose="02000503060000020003" charset="0"/>
              </a:rPr>
              <a:t> </a:t>
            </a:r>
            <a:r>
              <a:rPr lang="en-US" sz="3500" err="1">
                <a:solidFill>
                  <a:srgbClr val="000000"/>
                </a:solidFill>
                <a:latin typeface="Marta" panose="02000503060000020003" charset="0"/>
              </a:rPr>
              <a:t>Посыпаем щепоткой соли по вкусу.</a:t>
            </a:r>
          </a:p>
        </p:txBody>
      </p: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>
            <a:off x="6103069" y="1028700"/>
            <a:ext cx="5015063" cy="4738677"/>
          </a:xfrm>
          <a:custGeom>
            <a:avLst/>
            <a:gdLst/>
            <a:ahLst/>
            <a:cxnLst/>
            <a:rect l="l" t="t" r="r" b="b"/>
            <a:pathLst>
              <a:path w="5015063" h="4738677">
                <a:moveTo>
                  <a:pt x="0" y="0"/>
                </a:moveTo>
                <a:lnTo>
                  <a:pt x="5015063" y="0"/>
                </a:lnTo>
                <a:lnTo>
                  <a:pt x="5015063" y="4738677"/>
                </a:lnTo>
                <a:lnTo>
                  <a:pt x="0" y="4738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4201" b="-26908"/>
            </a:stretch>
          </a:blipFill>
        </p:spPr>
        <p:txBody>
          <a:bodyPr/>
          <a:lstStyle/>
          <a:p>
            <a:endParaRPr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F970307-7966-473F-B7EE-173EAE2ADE8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996878" y="6972300"/>
            <a:ext cx="2953389" cy="2829883"/>
          </a:xfrm>
          <a:custGeom>
            <a:avLst/>
            <a:gdLst/>
            <a:ahLst/>
            <a:cxnLst/>
            <a:rect l="l" t="t" r="r" b="b"/>
            <a:pathLst>
              <a:path w="2953389" h="2829883">
                <a:moveTo>
                  <a:pt x="0" y="0"/>
                </a:moveTo>
                <a:lnTo>
                  <a:pt x="2953388" y="0"/>
                </a:lnTo>
                <a:lnTo>
                  <a:pt x="2953388" y="2829883"/>
                </a:lnTo>
                <a:lnTo>
                  <a:pt x="0" y="28298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E58128-2A7B-4365-90FC-8A4CBC0728D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1028700"/>
            <a:ext cx="6013001" cy="4738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CAECA03-3557-4AFE-A4F0-65ECFF3C27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103069" y="8046196"/>
            <a:ext cx="7312691" cy="1267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63"/>
              </a:lnSpc>
            </a:pPr>
            <a:r>
              <a:rPr lang="ru-RU" sz="6000">
                <a:solidFill>
                  <a:srgbClr val="FCD146"/>
                </a:solidFill>
                <a:latin typeface="Lemon Tuesday"/>
              </a:rPr>
              <a:t>Блюдо готово!</a:t>
            </a:r>
            <a:endParaRPr lang="en-US" sz="6000">
              <a:solidFill>
                <a:srgbClr val="FCD146"/>
              </a:solidFill>
              <a:latin typeface="Lemon Tuesda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8000">
        <p159:morph option="byObject"/>
      </p:transition>
    </mc:Choice>
    <mc:Fallback xmlns:p15="http://schemas.microsoft.com/office/powerpoint/2012/main" xmlns:a14="http://schemas.microsoft.com/office/drawing/2010/main" xmlns:p14="http://schemas.microsoft.com/office/powerpoint/2010/main"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459</Words>
  <Application>Microsoft Office PowerPoint</Application>
  <PresentationFormat>Произвольный</PresentationFormat>
  <Paragraphs>37</Paragraphs>
  <Slides>12</Slides>
  <Notes>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Bahnschrift</vt:lpstr>
      <vt:lpstr>Calibri</vt:lpstr>
      <vt:lpstr>Lemon Tuesday</vt:lpstr>
      <vt:lpstr>Marta</vt:lpstr>
      <vt:lpstr>Marta Bold</vt:lpstr>
      <vt:lpstr>Sitka Heading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Традиционная кухня Гвинеи не отличается разнообразием. Гвинейцы чаще всего употребляют в пищу рис и рыбу. Основу блюд составляют овощи, фрукты, молоко, бобовые, корнеплоды и большое количество специй. В национальной кухне Гвинеи практически нет блюд из</dc:title>
  <dc:creator>Admin</dc:creator>
  <cp:lastModifiedBy>ARM</cp:lastModifiedBy>
  <cp:revision>20</cp:revision>
  <dcterms:created xsi:type="dcterms:W3CDTF">2006-08-16T00:00:00Z</dcterms:created>
  <dcterms:modified xsi:type="dcterms:W3CDTF">2024-03-29T10:34:28Z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47178049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S10.2.0</vt:lpwstr>
  </property>
</Properties>
</file>